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Montserrat SemiBold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Montserrat Medium"/>
      <p:regular r:id="rId76"/>
      <p:bold r:id="rId77"/>
      <p:italic r:id="rId78"/>
      <p:boldItalic r:id="rId79"/>
    </p:embeddedFont>
    <p:embeddedFont>
      <p:font typeface="Press Start 2P"/>
      <p:regular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B7FDE0-98B5-4660-90BC-336636F50747}">
  <a:tblStyle styleId="{5FB7FDE0-98B5-4660-90BC-336636F507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ressStart2P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5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Medium-bold.fntdata"/><Relationship Id="rId32" Type="http://schemas.openxmlformats.org/officeDocument/2006/relationships/slide" Target="slides/slide26.xml"/><Relationship Id="rId76" Type="http://schemas.openxmlformats.org/officeDocument/2006/relationships/font" Target="fonts/MontserratMedium-regular.fntdata"/><Relationship Id="rId35" Type="http://schemas.openxmlformats.org/officeDocument/2006/relationships/slide" Target="slides/slide29.xml"/><Relationship Id="rId79" Type="http://schemas.openxmlformats.org/officeDocument/2006/relationships/font" Target="fonts/MontserratMedium-bold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Medium-italic.fntdata"/><Relationship Id="rId71" Type="http://schemas.openxmlformats.org/officeDocument/2006/relationships/font" Target="fonts/MontserratSemiBold-boldItalic.fntdata"/><Relationship Id="rId70" Type="http://schemas.openxmlformats.org/officeDocument/2006/relationships/font" Target="fonts/MontserratSemiBold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MontserratSemiBold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Semi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54ad9d6f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54ad9d6f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54ad9d6f6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54ad9d6f6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4ad9d6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54ad9d6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54ad9d6f6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54ad9d6f6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54ad9d6f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54ad9d6f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54ad9d6f6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54ad9d6f6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54ad9d6f6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54ad9d6f6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54ad9d6f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54ad9d6f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54ad9d6f6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54ad9d6f6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54ad9d6f6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54ad9d6f6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67057a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67057a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54ad9d6f6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54ad9d6f6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46e38c8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46e38c8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54ad9d6f6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54ad9d6f6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6e38c8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46e38c8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6e38c8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46e38c8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46e38c80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46e38c80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46e38c80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46e38c80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6e38c8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46e38c8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46e38c80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46e38c80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46e38c8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46e38c8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54ad9d6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54ad9d6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46e38c80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46e38c80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46e38c80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46e38c80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46e38c80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46e38c80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46e38c80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46e38c80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46e38c80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46e38c80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Players demand novel, fun, and well-balanced games. This process requires constant iteration: that’s why every gameplay tweak should not bug low-level engine code and be blocked on recompiling a big chunk of generic engine algorithms (which can take hours!).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46e38c80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46e38c80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565abca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565abca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565abca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565abca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565abca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7565abca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65abca1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65abca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54ad9d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54ad9d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565abca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565abca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565abca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565abca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Easter eggs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are secret features deliberately placed by developers to surprise and reward curious players. 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They can take many forms, such as </a:t>
            </a:r>
            <a:r>
              <a:rPr b="1"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hidden rooms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, references to other games, humorous messages, or powerful items tucked away off the main path. These secrets encourage exploration, add layers of mystery, and often strengthen a game’s community through shared discoveries. By blending seamlessly into the environment (sometimes requiring clever problem-solving or unconventional actions to access!) easter eggs enrich the player’s sense of immersion and create memorable “aha!” moments.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565abca1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565abca1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565abca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565abca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565abca1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565abca1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565abca1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565abca1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565abca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565abca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7f3d212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7f3d212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7f3d212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7f3d212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7f3d2122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7f3d2122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54ad9d6f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54ad9d6f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7f3d212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7f3d212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565abca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7565abca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565abca1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565abca1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7f3d212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77f3d212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565abca1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7565abca1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565abca1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565abca1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7565abca1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7565abca1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7565abca1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7565abca1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565abca14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565abca14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565abca1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7565abca1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54ad9d6f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54ad9d6f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a82aaabf2_0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4a82aaabf2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a82aaabf2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a82aaabf2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54ad9d6f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54ad9d6f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7f3d212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7f3d212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54ad9d6f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54ad9d6f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42.jpg"/><Relationship Id="rId5" Type="http://schemas.openxmlformats.org/officeDocument/2006/relationships/image" Target="../media/image1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itch.io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Relationship Id="rId4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4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5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73.png"/><Relationship Id="rId13" Type="http://schemas.openxmlformats.org/officeDocument/2006/relationships/image" Target="../media/image80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5" Type="http://schemas.openxmlformats.org/officeDocument/2006/relationships/image" Target="../media/image84.png"/><Relationship Id="rId14" Type="http://schemas.openxmlformats.org/officeDocument/2006/relationships/image" Target="../media/image74.png"/><Relationship Id="rId16" Type="http://schemas.openxmlformats.org/officeDocument/2006/relationships/image" Target="../media/image87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0.png"/><Relationship Id="rId4" Type="http://schemas.openxmlformats.org/officeDocument/2006/relationships/image" Target="../media/image97.png"/><Relationship Id="rId5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1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jpg"/><Relationship Id="rId4" Type="http://schemas.openxmlformats.org/officeDocument/2006/relationships/image" Target="../media/image95.png"/><Relationship Id="rId5" Type="http://schemas.openxmlformats.org/officeDocument/2006/relationships/image" Target="../media/image9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png"/><Relationship Id="rId4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8.png"/><Relationship Id="rId4" Type="http://schemas.openxmlformats.org/officeDocument/2006/relationships/image" Target="../media/image96.png"/><Relationship Id="rId5" Type="http://schemas.openxmlformats.org/officeDocument/2006/relationships/image" Target="../media/image1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675" y="4520100"/>
            <a:ext cx="1427075" cy="5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29780" r="28344" t="2362"/>
          <a:stretch/>
        </p:blipFill>
        <p:spPr>
          <a:xfrm>
            <a:off x="142100" y="1250550"/>
            <a:ext cx="3016523" cy="26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58625" y="735600"/>
            <a:ext cx="51981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EFEF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 to </a:t>
            </a:r>
            <a:r>
              <a:rPr b="1" lang="en-GB" sz="36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Game Development</a:t>
            </a:r>
            <a:r>
              <a:rPr lang="en-GB" sz="3600">
                <a:solidFill>
                  <a:srgbClr val="FEFEF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3600">
              <a:solidFill>
                <a:srgbClr val="FEFEF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EFEFE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0BB2D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Legend of Royal Institution</a:t>
            </a:r>
            <a:endParaRPr sz="3000">
              <a:solidFill>
                <a:srgbClr val="F0BB2D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264207">
            <a:off x="-287639" y="-490247"/>
            <a:ext cx="9719283" cy="612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372650" y="901649"/>
            <a:ext cx="6398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Technical</a:t>
            </a: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aspects of developing games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1577873"/>
            <a:ext cx="4634799" cy="15196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“Game Programming Patterns” 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 Robert Nystrom 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5058575" y="887525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heart of every game is an infinite loop, often called the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 loop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Each cycle of this loop is known as a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each frame, the game engine performs three key steps: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Processes input/events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like keyboard, mouse, or touch input.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Updates the game state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such as character positions, scores, and collisions.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Renders the scene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draws the current state to the screen.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 Loop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366516">
            <a:off x="-361738" y="-569678"/>
            <a:ext cx="9867576" cy="628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850550" y="860263"/>
            <a:ext cx="7443000" cy="3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Practice</a:t>
            </a:r>
            <a:endParaRPr b="1" sz="36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5"/>
          <p:cNvGrpSpPr/>
          <p:nvPr/>
        </p:nvGrpSpPr>
        <p:grpSpPr>
          <a:xfrm>
            <a:off x="180825" y="252075"/>
            <a:ext cx="4489200" cy="657288"/>
            <a:chOff x="180825" y="252075"/>
            <a:chExt cx="4489200" cy="657288"/>
          </a:xfrm>
        </p:grpSpPr>
        <p:sp>
          <p:nvSpPr>
            <p:cNvPr id="141" name="Google Shape;141;p25"/>
            <p:cNvSpPr txBox="1"/>
            <p:nvPr/>
          </p:nvSpPr>
          <p:spPr>
            <a:xfrm>
              <a:off x="180825" y="252075"/>
              <a:ext cx="44892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Running activities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p25"/>
            <p:cNvSpPr txBox="1"/>
            <p:nvPr/>
          </p:nvSpPr>
          <p:spPr>
            <a:xfrm>
              <a:off x="180825" y="634263"/>
              <a:ext cx="41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🔗 </a:t>
              </a:r>
              <a:r>
                <a:rPr lang="en-GB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tinyurl.com/yzfvbyds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00" y="1075300"/>
            <a:ext cx="6860196" cy="47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 title="Group 3-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5488">
            <a:off x="-144078" y="-596863"/>
            <a:ext cx="9432156" cy="633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372650" y="901649"/>
            <a:ext cx="6398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Learn &amp; Play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1806" r="0" t="0"/>
          <a:stretch/>
        </p:blipFill>
        <p:spPr>
          <a:xfrm>
            <a:off x="4900375" y="0"/>
            <a:ext cx="8555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374675" y="1232438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In a </a:t>
            </a:r>
            <a:r>
              <a:rPr b="1"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config-driven design</a:t>
            </a:r>
            <a:r>
              <a:rPr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, the core game engine is relatively generic, while the rules, content, and behaviors are defined in external data/config files.</a:t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Dark Souls (and the other souls-like games):</a:t>
            </a:r>
            <a:endParaRPr b="1" i="1" sz="11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11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xtremely config/data-driven under the hood.</a:t>
            </a:r>
            <a:endParaRPr sz="11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FromSoftware</a:t>
            </a:r>
            <a:endParaRPr i="1" sz="7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180833" y="252070"/>
            <a:ext cx="5071000" cy="657288"/>
            <a:chOff x="180825" y="252075"/>
            <a:chExt cx="4489200" cy="657288"/>
          </a:xfrm>
        </p:grpSpPr>
        <p:sp>
          <p:nvSpPr>
            <p:cNvPr id="158" name="Google Shape;158;p27"/>
            <p:cNvSpPr txBox="1"/>
            <p:nvPr/>
          </p:nvSpPr>
          <p:spPr>
            <a:xfrm>
              <a:off x="180825" y="252075"/>
              <a:ext cx="44892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Data-Driven Game </a:t>
              </a:r>
              <a:r>
                <a:rPr b="1" lang="en-GB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</a:t>
              </a:r>
              <a:endPara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9" name="Google Shape;159;p27"/>
            <p:cNvGrpSpPr/>
            <p:nvPr/>
          </p:nvGrpSpPr>
          <p:grpSpPr>
            <a:xfrm>
              <a:off x="274050" y="634263"/>
              <a:ext cx="4276875" cy="275100"/>
              <a:chOff x="274050" y="634263"/>
              <a:chExt cx="4276875" cy="275100"/>
            </a:xfrm>
          </p:grpSpPr>
          <p:sp>
            <p:nvSpPr>
              <p:cNvPr id="160" name="Google Shape;160;p27"/>
              <p:cNvSpPr txBox="1"/>
              <p:nvPr/>
            </p:nvSpPr>
            <p:spPr>
              <a:xfrm>
                <a:off x="437925" y="634263"/>
                <a:ext cx="4113000" cy="27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EFEF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github.com/soulsmods/Paramdex</a:t>
                </a:r>
                <a:endParaRPr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61" name="Google Shape;161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4050" y="701837"/>
                <a:ext cx="163875" cy="163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Dark Souls 1: Config Example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87" y="1091475"/>
            <a:ext cx="5927424" cy="784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753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750" y="2339526"/>
            <a:ext cx="3483250" cy="28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374675" y="1232438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Minecraft’s </a:t>
            </a:r>
            <a:r>
              <a:rPr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gameplay is also not just defined by code in the engine: a lot of it lives in external JSON files, configs, and resource packs.</a:t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Data Packs</a:t>
            </a:r>
            <a:endParaRPr b="1"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Introduced in </a:t>
            </a:r>
            <a:r>
              <a:rPr b="1"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Minecraft 1.13+</a:t>
            </a:r>
            <a:r>
              <a:rPr lang="en-GB" sz="12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, data packs define game mechanics, loot, recipes, and structures through JSON configs, such as, recipes, loot tables, or structures.</a:t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103025" y="4691400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Mojang Studios</a:t>
            </a:r>
            <a:endParaRPr i="1"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80833" y="252070"/>
            <a:ext cx="5071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Data-Driven</a:t>
            </a: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Game Development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Minecraft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: Config Example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02" y="888350"/>
            <a:ext cx="4032088" cy="21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50" y="3469350"/>
            <a:ext cx="32004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788" y="888350"/>
            <a:ext cx="3590625" cy="2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613" y="3478875"/>
            <a:ext cx="3228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BB2D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4795700" y="915288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Legend of Royal Institution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also relies on config files.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configs define almost everything:</a:t>
            </a:r>
            <a:endParaRPr i="1"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Character appearance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Finish (flag) position appearance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Layout of the level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-GB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nd many more…</a:t>
            </a:r>
            <a:endParaRPr i="1"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80833" y="252070"/>
            <a:ext cx="5070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20110"/>
                </a:solidFill>
                <a:latin typeface="Montserrat"/>
                <a:ea typeface="Montserrat"/>
                <a:cs typeface="Montserrat"/>
                <a:sym typeface="Montserrat"/>
              </a:rPr>
              <a:t>Data-Driven</a:t>
            </a:r>
            <a:r>
              <a:rPr b="1" lang="en-GB" sz="2000">
                <a:solidFill>
                  <a:srgbClr val="020110"/>
                </a:solidFill>
                <a:latin typeface="Montserrat"/>
                <a:ea typeface="Montserrat"/>
                <a:cs typeface="Montserrat"/>
                <a:sym typeface="Montserrat"/>
              </a:rPr>
              <a:t> Game Development</a:t>
            </a:r>
            <a:endParaRPr b="1" sz="2000">
              <a:solidFill>
                <a:srgbClr val="0201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225"/>
            <a:ext cx="3534275" cy="35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80825" y="252075"/>
            <a:ext cx="87003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 makes up a video game</a:t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Technical aspects of developing games</a:t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Practice</a:t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Further reading and recommendations</a:t>
            </a:r>
            <a:endParaRPr sz="1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180825" y="252075"/>
            <a:ext cx="6235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Legend of Royal Institution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: Config Example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838" y="1002700"/>
            <a:ext cx="5206323" cy="481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title="Group 3-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5488">
            <a:off x="-150493" y="-601180"/>
            <a:ext cx="9444986" cy="63458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1372650" y="901649"/>
            <a:ext cx="6398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 to tune   configs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1.Level Layout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209" name="Google Shape;209;p34"/>
          <p:cNvGrpSpPr/>
          <p:nvPr/>
        </p:nvGrpSpPr>
        <p:grpSpPr>
          <a:xfrm>
            <a:off x="2736697" y="498325"/>
            <a:ext cx="3670600" cy="1835300"/>
            <a:chOff x="2736697" y="439925"/>
            <a:chExt cx="3670600" cy="1835300"/>
          </a:xfrm>
        </p:grpSpPr>
        <p:pic>
          <p:nvPicPr>
            <p:cNvPr id="210" name="Google Shape;21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669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434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199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964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669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434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199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964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7550">
            <a:off x="3979017" y="2415461"/>
            <a:ext cx="2363391" cy="1575578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35"/>
          <p:cNvSpPr txBox="1"/>
          <p:nvPr/>
        </p:nvSpPr>
        <p:spPr>
          <a:xfrm>
            <a:off x="180825" y="252075"/>
            <a:ext cx="7543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Tilemap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180825" y="1093200"/>
            <a:ext cx="3067500" cy="29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small, reusable graphic (usually square or rectangular) that represents a piece of a larger map, environment, or grid in a game.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tilemap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grid-based system (usually, 2D) that arranges tiles to form game levels, environments, or maps.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a lot of games using tilemaps: </a:t>
            </a:r>
            <a:r>
              <a:rPr b="1" i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Terraria, Stardew Valley, and Pokemon Ruby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505 Games S.p.A., ConcernedApe, 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Nintendo Co. Ltd. (top to bottom)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5861">
            <a:off x="3452725" y="717627"/>
            <a:ext cx="3499874" cy="1768150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18523">
            <a:off x="5860887" y="1818043"/>
            <a:ext cx="2907342" cy="1817086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4670025" y="1167250"/>
            <a:ext cx="39576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keep things efficient, games use a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tileset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(a collection of all available tile graphics).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tilemap stores only the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 or ID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which tile appears in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grid cell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allows developers to build large environments without duplicating image data.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Often, tilemaps are arranged in layers: </a:t>
            </a:r>
            <a:r>
              <a:rPr i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background layer for terrain, a collision layer for walls and obstacles, and a decorative layer for details.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3" name="Google Shape;233;p36"/>
          <p:cNvGrpSpPr/>
          <p:nvPr/>
        </p:nvGrpSpPr>
        <p:grpSpPr>
          <a:xfrm>
            <a:off x="180825" y="252075"/>
            <a:ext cx="5704800" cy="657288"/>
            <a:chOff x="180825" y="252075"/>
            <a:chExt cx="5704800" cy="657288"/>
          </a:xfrm>
        </p:grpSpPr>
        <p:sp>
          <p:nvSpPr>
            <p:cNvPr id="234" name="Google Shape;234;p36"/>
            <p:cNvSpPr txBox="1"/>
            <p:nvPr/>
          </p:nvSpPr>
          <p:spPr>
            <a:xfrm>
              <a:off x="180825" y="252075"/>
              <a:ext cx="57048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Tiles organisation: tilesets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p36"/>
            <p:cNvSpPr txBox="1"/>
            <p:nvPr/>
          </p:nvSpPr>
          <p:spPr>
            <a:xfrm>
              <a:off x="437925" y="634263"/>
              <a:ext cx="41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pixel-poem.itch.io/dungeon-assetpuck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6" name="Google Shape;236;p36" title="itchio-textless-black-2.png"/>
            <p:cNvPicPr preferRelativeResize="0"/>
            <p:nvPr/>
          </p:nvPicPr>
          <p:blipFill rotWithShape="1">
            <a:blip r:embed="rId3">
              <a:alphaModFix/>
            </a:blip>
            <a:srcRect b="0" l="9" r="0" t="-10"/>
            <a:stretch/>
          </p:blipFill>
          <p:spPr>
            <a:xfrm>
              <a:off x="264650" y="701825"/>
              <a:ext cx="182700" cy="16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25" y="1167238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825" y="1167238"/>
            <a:ext cx="1066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3938" y="2270499"/>
            <a:ext cx="2358575" cy="23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409425" y="2807000"/>
            <a:ext cx="10668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Tileset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2176875" y="4709050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Level example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3021">
            <a:off x="6200556" y="999101"/>
            <a:ext cx="2564337" cy="658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37"/>
          <p:cNvGrpSpPr/>
          <p:nvPr/>
        </p:nvGrpSpPr>
        <p:grpSpPr>
          <a:xfrm>
            <a:off x="180818" y="252070"/>
            <a:ext cx="7077673" cy="657288"/>
            <a:chOff x="180825" y="252075"/>
            <a:chExt cx="4489200" cy="657288"/>
          </a:xfrm>
        </p:grpSpPr>
        <p:sp>
          <p:nvSpPr>
            <p:cNvPr id="248" name="Google Shape;248;p37"/>
            <p:cNvSpPr txBox="1"/>
            <p:nvPr/>
          </p:nvSpPr>
          <p:spPr>
            <a:xfrm>
              <a:off x="180825" y="252075"/>
              <a:ext cx="44892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Getting assets and publishing indie projects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" name="Google Shape;249;p37"/>
            <p:cNvSpPr txBox="1"/>
            <p:nvPr/>
          </p:nvSpPr>
          <p:spPr>
            <a:xfrm>
              <a:off x="180825" y="634263"/>
              <a:ext cx="41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🔗 </a:t>
              </a:r>
              <a:r>
                <a:rPr lang="en-GB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itch.io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2" y="1293725"/>
            <a:ext cx="8219377" cy="53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/>
        </p:nvSpPr>
        <p:spPr>
          <a:xfrm>
            <a:off x="1580750" y="4486225"/>
            <a:ext cx="5982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game also uses tilesets from </a:t>
            </a:r>
            <a:r>
              <a:rPr lang="en-GB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itch.io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non-restrictive license.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6" name="Google Shape;256;p38"/>
          <p:cNvGrpSpPr/>
          <p:nvPr/>
        </p:nvGrpSpPr>
        <p:grpSpPr>
          <a:xfrm>
            <a:off x="180825" y="252075"/>
            <a:ext cx="5704800" cy="657288"/>
            <a:chOff x="180825" y="252075"/>
            <a:chExt cx="5704800" cy="657288"/>
          </a:xfrm>
        </p:grpSpPr>
        <p:sp>
          <p:nvSpPr>
            <p:cNvPr id="257" name="Google Shape;257;p38"/>
            <p:cNvSpPr txBox="1"/>
            <p:nvPr/>
          </p:nvSpPr>
          <p:spPr>
            <a:xfrm>
              <a:off x="180825" y="252075"/>
              <a:ext cx="57048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Legend of Royal Institution: tileset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" name="Google Shape;258;p38"/>
            <p:cNvSpPr txBox="1"/>
            <p:nvPr/>
          </p:nvSpPr>
          <p:spPr>
            <a:xfrm>
              <a:off x="437925" y="634263"/>
              <a:ext cx="411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v3x3d.itch.io/bountiful-bits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59" name="Google Shape;259;p38" title="itchio-textless-black-2.png"/>
            <p:cNvPicPr preferRelativeResize="0"/>
            <p:nvPr/>
          </p:nvPicPr>
          <p:blipFill rotWithShape="1">
            <a:blip r:embed="rId4">
              <a:alphaModFix/>
            </a:blip>
            <a:srcRect b="0" l="9" r="0" t="-10"/>
            <a:stretch/>
          </p:blipFill>
          <p:spPr>
            <a:xfrm>
              <a:off x="264650" y="701825"/>
              <a:ext cx="182700" cy="16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738" y="987037"/>
            <a:ext cx="2408899" cy="335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4371" y="986775"/>
            <a:ext cx="2408899" cy="33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.Walls Appearance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2736697" y="498325"/>
            <a:ext cx="3670600" cy="1835300"/>
            <a:chOff x="2736697" y="439925"/>
            <a:chExt cx="3670600" cy="1835300"/>
          </a:xfrm>
        </p:grpSpPr>
        <p:pic>
          <p:nvPicPr>
            <p:cNvPr id="268" name="Google Shape;268;p39" title="Group 7-2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669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9" title="Group 8-2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434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9" title="Group 7-3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7199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9" title="Group 8.png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89647" y="4399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9" title="Group 9-2.png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3669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9" title="Group 8.png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5434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9" title="Group 9.png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7199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9" title="Group 7-2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9647" y="135757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Walls tileset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13" y="976575"/>
            <a:ext cx="3703200" cy="369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b="61754" l="0" r="0" t="0"/>
          <a:stretch/>
        </p:blipFill>
        <p:spPr>
          <a:xfrm>
            <a:off x="5411063" y="976575"/>
            <a:ext cx="2765924" cy="36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.Coins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288" name="Google Shape;288;p41"/>
          <p:cNvGrpSpPr/>
          <p:nvPr/>
        </p:nvGrpSpPr>
        <p:grpSpPr>
          <a:xfrm>
            <a:off x="2936512" y="1481426"/>
            <a:ext cx="3270974" cy="1090325"/>
            <a:chOff x="2445450" y="1320351"/>
            <a:chExt cx="3270974" cy="1090325"/>
          </a:xfrm>
        </p:grpSpPr>
        <p:pic>
          <p:nvPicPr>
            <p:cNvPr id="289" name="Google Shape;28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5450" y="1320351"/>
              <a:ext cx="1090324" cy="109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5775" y="1320351"/>
              <a:ext cx="1090324" cy="109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6100" y="1320351"/>
              <a:ext cx="1090324" cy="1090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185847">
            <a:off x="-371611" y="-659324"/>
            <a:ext cx="9887223" cy="62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372650" y="901649"/>
            <a:ext cx="6398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 makes up a video game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Coins tileset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063" y="1058038"/>
            <a:ext cx="4843876" cy="30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.Doors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520" y="1095726"/>
            <a:ext cx="1314949" cy="13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Doors&amp;Keys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tilesets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8" y="1451475"/>
            <a:ext cx="3922825" cy="22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87" y="1886561"/>
            <a:ext cx="4118025" cy="13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</a:t>
            </a: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.Monsters AI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16" name="Google Shape;316;p45" title="Group 1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520" y="1095726"/>
            <a:ext cx="1314949" cy="13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/>
        </p:nvSpPr>
        <p:spPr>
          <a:xfrm>
            <a:off x="180825" y="915300"/>
            <a:ext cx="39576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 can roughly be 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divided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into a </a:t>
            </a:r>
            <a:r>
              <a:rPr b="1"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core/engine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code and a </a:t>
            </a:r>
            <a:r>
              <a:rPr b="1"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gameplay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code.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Engine: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very generic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extremely complicated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rendering your game on a specific platform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Gameplay: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game-specific behavior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equires constant iteration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That’s why game engines usually abstract gameplay logic into something more </a:t>
            </a:r>
            <a:r>
              <a:rPr i="1"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lightweight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Scripting Language: Bytecode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798" y="1120625"/>
            <a:ext cx="3577124" cy="343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/>
          <p:nvPr/>
        </p:nvSpPr>
        <p:spPr>
          <a:xfrm>
            <a:off x="3437025" y="4691475"/>
            <a:ext cx="5706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are courtesy of “Game Programming Patterns” by Robert Nystrom</a:t>
            </a:r>
            <a:b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https://gameprogrammingpatterns.com/bytecode.htm</a:t>
            </a: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180825" y="915300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 scripting 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languages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can be as complicated as a full-scale language within the game engine.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QuakeC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UnrealScript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GDScript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Naughty Dog’s DC Language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180825" y="252075"/>
            <a:ext cx="539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Scripting Language: Custom Language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8662">
            <a:off x="5374997" y="1042764"/>
            <a:ext cx="3194106" cy="1796695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2596">
            <a:off x="5340587" y="2637509"/>
            <a:ext cx="3262930" cy="1924460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/>
        </p:nvSpPr>
        <p:spPr>
          <a:xfrm>
            <a:off x="641288" y="2829913"/>
            <a:ext cx="36327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Alternatively, they can be defined as a </a:t>
            </a: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custom limited size instructions set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spells list for a magic game. 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180825" y="252075"/>
            <a:ext cx="739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Scripting Language: Custom Instruction Set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13" y="1114325"/>
            <a:ext cx="3632651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013" y="2419288"/>
            <a:ext cx="1991250" cy="17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936" y="2419287"/>
            <a:ext cx="1194736" cy="17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/>
        </p:nvSpPr>
        <p:spPr>
          <a:xfrm>
            <a:off x="4870013" y="1114338"/>
            <a:ext cx="36327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Henry Hatsworth in the Puzzling Adventure 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Nintendo DS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used this approach.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is a courtesy of </a:t>
            </a: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Electronic Arts Inc.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BB2D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4786975" y="915302"/>
            <a:ext cx="39576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Legend of Royal Institution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uses a small markup language for monsters movement system defined by a set of rules.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 monster’s movement is defined by 2 parameters: 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AutoNum type="arabicPeriod"/>
            </a:pP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update time (in milliseconds):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how often the monster will move to the next position.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AutoNum type="arabicPeriod"/>
            </a:pP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movement list: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 set of instructions defining the specific path/trajectory of the monster.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180822" y="252075"/>
            <a:ext cx="6664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Scripting Language: Custom Instruction Set</a:t>
            </a:r>
            <a:endParaRPr b="1" sz="2000">
              <a:solidFill>
                <a:srgbClr val="0201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50" y="1412026"/>
            <a:ext cx="2319450" cy="2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BB2D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/>
        </p:nvSpPr>
        <p:spPr>
          <a:xfrm>
            <a:off x="180825" y="803650"/>
            <a:ext cx="3957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Every move command is either: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 direction;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 direction followed by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colon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and a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repeat counter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Allowed directions are: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left, right, up, down.</a:t>
            </a:r>
            <a:endParaRPr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 few tips: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Every path should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exact same point</a:t>
            </a: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Monsters can move </a:t>
            </a:r>
            <a:r>
              <a:rPr b="1" lang="en-GB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through the walls.</a:t>
            </a:r>
            <a:endParaRPr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180822" y="252075"/>
            <a:ext cx="6664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Legend of Royal Institution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: Movement System</a:t>
            </a:r>
            <a:endParaRPr b="1" sz="2000">
              <a:solidFill>
                <a:srgbClr val="0201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7" name="Google Shape;357;p50"/>
          <p:cNvGraphicFramePr/>
          <p:nvPr/>
        </p:nvGraphicFramePr>
        <p:xfrm>
          <a:off x="5835325" y="124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{5FB7FDE0-98B5-4660-90BC-336636F50747}</a:tableStyleId>
              </a:tblPr>
              <a:tblGrid>
                <a:gridCol w="686650"/>
                <a:gridCol w="686650"/>
                <a:gridCol w="686650"/>
              </a:tblGrid>
              <a:tr h="74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125" y="1328750"/>
            <a:ext cx="584351" cy="58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/>
        </p:nvSpPr>
        <p:spPr>
          <a:xfrm>
            <a:off x="5835425" y="3633025"/>
            <a:ext cx="20601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Path is:</a:t>
            </a:r>
            <a:r>
              <a:rPr b="1" lang="en-GB" sz="11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100">
                <a:solidFill>
                  <a:srgbClr val="2021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right down:2 left up left up right</a:t>
            </a:r>
            <a:endParaRPr sz="1100">
              <a:solidFill>
                <a:srgbClr val="2021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7071125" y="1520125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 rot="5400000">
            <a:off x="7428350" y="1939650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 rot="5400000">
            <a:off x="7428350" y="2626775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0"/>
          <p:cNvSpPr/>
          <p:nvPr/>
        </p:nvSpPr>
        <p:spPr>
          <a:xfrm rot="10800000">
            <a:off x="7071125" y="3045800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/>
          <p:nvPr/>
        </p:nvSpPr>
        <p:spPr>
          <a:xfrm rot="-5400000">
            <a:off x="6707975" y="2626775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0"/>
          <p:cNvSpPr/>
          <p:nvPr/>
        </p:nvSpPr>
        <p:spPr>
          <a:xfrm rot="10800000">
            <a:off x="6392500" y="2252088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0"/>
          <p:cNvSpPr/>
          <p:nvPr/>
        </p:nvSpPr>
        <p:spPr>
          <a:xfrm rot="-5400000">
            <a:off x="6017500" y="1853413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0"/>
          <p:cNvSpPr/>
          <p:nvPr/>
        </p:nvSpPr>
        <p:spPr>
          <a:xfrm>
            <a:off x="6392500" y="1520113"/>
            <a:ext cx="2547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Creatures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tileset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463" y="757025"/>
            <a:ext cx="4901078" cy="42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1322">
            <a:off x="4831951" y="2874514"/>
            <a:ext cx="2436848" cy="1736220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6"/>
          <p:cNvSpPr txBox="1"/>
          <p:nvPr/>
        </p:nvSpPr>
        <p:spPr>
          <a:xfrm>
            <a:off x="180825" y="915300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Q: What makes game a game?</a:t>
            </a:r>
            <a:endParaRPr b="1"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 = ??? + ??? + ???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Formulae of a game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74156">
            <a:off x="4548583" y="721801"/>
            <a:ext cx="2694533" cy="1684070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6793">
            <a:off x="6407411" y="1917777"/>
            <a:ext cx="2325253" cy="1307945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6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</a:t>
            </a: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Sega Corporation, Xbox Game Studios, 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Electronic Arts Inc. (top to bottom)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6.Garnitures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79" name="Google Shape;379;p52" title="Group 1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520" y="1095726"/>
            <a:ext cx="1314949" cy="13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4802850" y="856025"/>
            <a:ext cx="39576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Easter eggs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are secret features deliberately placed by developers to surprise and reward curious players. 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hidden rooms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references to other games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humorous messages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powerful items (sometimes 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imbalanced!)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11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ncourage exploration and create memorable “aha!” moments.</a:t>
            </a:r>
            <a:endParaRPr sz="11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Easter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Eggs: Hidden Locations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1439025"/>
            <a:ext cx="2700375" cy="15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525" y="3074525"/>
            <a:ext cx="2776499" cy="1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0" y="469932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</a:t>
            </a: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 Cherry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Easter Eggs: Hidden Locations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87" y="680000"/>
            <a:ext cx="1857526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688" y="1621400"/>
            <a:ext cx="1857526" cy="9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688" y="2881413"/>
            <a:ext cx="1857526" cy="91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4" title="Screenshot 2025-08-17 at 14.26.53.png"/>
          <p:cNvPicPr preferRelativeResize="0"/>
          <p:nvPr/>
        </p:nvPicPr>
        <p:blipFill rotWithShape="1">
          <a:blip r:embed="rId6">
            <a:alphaModFix/>
          </a:blip>
          <a:srcRect b="0" l="835" r="845" t="0"/>
          <a:stretch/>
        </p:blipFill>
        <p:spPr>
          <a:xfrm>
            <a:off x="4702688" y="3871525"/>
            <a:ext cx="1835489" cy="9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54"/>
          <p:cNvGrpSpPr/>
          <p:nvPr/>
        </p:nvGrpSpPr>
        <p:grpSpPr>
          <a:xfrm>
            <a:off x="754537" y="680000"/>
            <a:ext cx="1857526" cy="3454875"/>
            <a:chOff x="152400" y="786675"/>
            <a:chExt cx="1857526" cy="3454875"/>
          </a:xfrm>
        </p:grpSpPr>
        <p:pic>
          <p:nvPicPr>
            <p:cNvPr id="399" name="Google Shape;399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786675"/>
              <a:ext cx="1857526" cy="100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4" title="Screenshot 2025-08-17 at 14.12.22.png"/>
            <p:cNvPicPr preferRelativeResize="0"/>
            <p:nvPr/>
          </p:nvPicPr>
          <p:blipFill rotWithShape="1">
            <a:blip r:embed="rId8">
              <a:alphaModFix/>
            </a:blip>
            <a:srcRect b="1152" l="0" r="0" t="1143"/>
            <a:stretch/>
          </p:blipFill>
          <p:spPr>
            <a:xfrm>
              <a:off x="152400" y="1855825"/>
              <a:ext cx="1857526" cy="100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2400" y="2924975"/>
              <a:ext cx="1857526" cy="1035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54"/>
            <p:cNvSpPr txBox="1"/>
            <p:nvPr/>
          </p:nvSpPr>
          <p:spPr>
            <a:xfrm>
              <a:off x="224800" y="3960750"/>
              <a:ext cx="1712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0212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Hollow Knight</a:t>
              </a:r>
              <a:endParaRPr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403" name="Google Shape;403;p54"/>
          <p:cNvGrpSpPr/>
          <p:nvPr/>
        </p:nvGrpSpPr>
        <p:grpSpPr>
          <a:xfrm>
            <a:off x="2728612" y="680000"/>
            <a:ext cx="1857527" cy="3253625"/>
            <a:chOff x="2126474" y="786675"/>
            <a:chExt cx="1857527" cy="3253625"/>
          </a:xfrm>
        </p:grpSpPr>
        <p:pic>
          <p:nvPicPr>
            <p:cNvPr id="404" name="Google Shape;404;p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26476" y="786675"/>
              <a:ext cx="1857526" cy="950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126476" y="1813675"/>
              <a:ext cx="1857526" cy="937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5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126474" y="2828000"/>
              <a:ext cx="1857526" cy="931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54"/>
            <p:cNvSpPr txBox="1"/>
            <p:nvPr/>
          </p:nvSpPr>
          <p:spPr>
            <a:xfrm>
              <a:off x="2198888" y="3759500"/>
              <a:ext cx="1712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0212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Mario Odyssey</a:t>
              </a:r>
              <a:endParaRPr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08" name="Google Shape;408;p54"/>
          <p:cNvSpPr txBox="1"/>
          <p:nvPr/>
        </p:nvSpPr>
        <p:spPr>
          <a:xfrm>
            <a:off x="4775088" y="2530200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 3D World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4775100" y="4780325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Legend Of Zelda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6763" y="680000"/>
            <a:ext cx="1712701" cy="91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76762" y="1621400"/>
            <a:ext cx="1712701" cy="9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76763" y="2608775"/>
            <a:ext cx="1712701" cy="96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76763" y="3590300"/>
            <a:ext cx="1712701" cy="9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/>
        </p:nvSpPr>
        <p:spPr>
          <a:xfrm>
            <a:off x="6676750" y="4557575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Super Mario Bros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0" y="46946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Team Cherry, Nintendo Co. Ltd. (left to right)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7</a:t>
            </a:r>
            <a:r>
              <a:rPr b="1" lang="en-GB" sz="48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.Flag Appearance</a:t>
            </a:r>
            <a:endParaRPr b="1" sz="48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421" name="Google Shape;421;p55"/>
          <p:cNvGrpSpPr/>
          <p:nvPr/>
        </p:nvGrpSpPr>
        <p:grpSpPr>
          <a:xfrm>
            <a:off x="2736697" y="1493025"/>
            <a:ext cx="3670600" cy="917650"/>
            <a:chOff x="2736697" y="498325"/>
            <a:chExt cx="3670600" cy="917650"/>
          </a:xfrm>
        </p:grpSpPr>
        <p:pic>
          <p:nvPicPr>
            <p:cNvPr id="422" name="Google Shape;422;p55" title="Group 20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6697" y="4983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5" title="Group 21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4347" y="4983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5" title="Group 22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71997" y="4983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5" title="Group 23.png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89647" y="498325"/>
              <a:ext cx="917650" cy="91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Flag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tileset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88" y="1415374"/>
            <a:ext cx="6608625" cy="23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8</a:t>
            </a: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.Level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Constraints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37" name="Google Shape;437;p57" title="Group 1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520" y="1095726"/>
            <a:ext cx="1314949" cy="13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110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/>
        </p:nvSpPr>
        <p:spPr>
          <a:xfrm>
            <a:off x="1079853" y="2410675"/>
            <a:ext cx="69843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9</a:t>
            </a: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.Special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effects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43" name="Google Shape;443;p58" title="Group 2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520" y="1095726"/>
            <a:ext cx="1314949" cy="13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/>
        </p:nvSpPr>
        <p:spPr>
          <a:xfrm>
            <a:off x="4682900" y="990100"/>
            <a:ext cx="39576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Particles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tiny graphical elements used to simulate complex visual effects such as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smoke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sparks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rain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magic, etc…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Instead of manually animating every detail, a particle system spawns and controls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hundreds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small sprites or points, each with its own properties like size, color, lifetime, and movement.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180825" y="252075"/>
            <a:ext cx="5704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Particles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59"/>
          <p:cNvPicPr preferRelativeResize="0"/>
          <p:nvPr/>
        </p:nvPicPr>
        <p:blipFill rotWithShape="1">
          <a:blip r:embed="rId3">
            <a:alphaModFix/>
          </a:blip>
          <a:srcRect b="0" l="3418" r="0" t="0"/>
          <a:stretch/>
        </p:blipFill>
        <p:spPr>
          <a:xfrm rot="-396825">
            <a:off x="438275" y="1219851"/>
            <a:ext cx="2196423" cy="18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4">
            <a:alphaModFix/>
          </a:blip>
          <a:srcRect b="0" l="3836" r="0" t="0"/>
          <a:stretch/>
        </p:blipFill>
        <p:spPr>
          <a:xfrm rot="880402">
            <a:off x="1942775" y="2563375"/>
            <a:ext cx="2077952" cy="17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/>
        </p:nvSpPr>
        <p:spPr>
          <a:xfrm>
            <a:off x="180825" y="252075"/>
            <a:ext cx="5704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Particles: Examples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00" y="1440575"/>
            <a:ext cx="2275976" cy="25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0"/>
          <p:cNvSpPr txBox="1"/>
          <p:nvPr/>
        </p:nvSpPr>
        <p:spPr>
          <a:xfrm>
            <a:off x="720425" y="4071125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Minecraft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4">
            <a:alphaModFix/>
          </a:blip>
          <a:srcRect b="0" l="45453" r="0" t="0"/>
          <a:stretch/>
        </p:blipFill>
        <p:spPr>
          <a:xfrm>
            <a:off x="2834600" y="1440575"/>
            <a:ext cx="2667812" cy="256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/>
        </p:nvSpPr>
        <p:spPr>
          <a:xfrm>
            <a:off x="3312138" y="4071125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Portal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 rotWithShape="1">
          <a:blip r:embed="rId5">
            <a:alphaModFix/>
          </a:blip>
          <a:srcRect b="0" l="27184" r="10366" t="0"/>
          <a:stretch/>
        </p:blipFill>
        <p:spPr>
          <a:xfrm>
            <a:off x="5622225" y="1440575"/>
            <a:ext cx="3082977" cy="256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 txBox="1"/>
          <p:nvPr/>
        </p:nvSpPr>
        <p:spPr>
          <a:xfrm>
            <a:off x="6307350" y="4071125"/>
            <a:ext cx="1712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Pokemon Fire Red</a:t>
            </a:r>
            <a:endParaRPr sz="1100">
              <a:solidFill>
                <a:srgbClr val="20212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3" name="Google Shape;463;p60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Mojang Studios, Valve Corporation,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Nintendo Co. Ltd. (left to right)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/>
        </p:nvSpPr>
        <p:spPr>
          <a:xfrm>
            <a:off x="180825" y="915300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Shaders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are small programs that run on the graphics card to control how objects are drawn on the screen.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Developers can create effects like: reflections, glowing surfaces, rippling water, or dramatic shadows.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7996">
            <a:off x="5050997" y="2913892"/>
            <a:ext cx="2137528" cy="16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180825" y="252075"/>
            <a:ext cx="539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Shaders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61"/>
          <p:cNvPicPr preferRelativeResize="0"/>
          <p:nvPr/>
        </p:nvPicPr>
        <p:blipFill rotWithShape="1">
          <a:blip r:embed="rId4">
            <a:alphaModFix/>
          </a:blip>
          <a:srcRect b="5493" l="11008" r="11357" t="8136"/>
          <a:stretch/>
        </p:blipFill>
        <p:spPr>
          <a:xfrm rot="-817146">
            <a:off x="4579290" y="854539"/>
            <a:ext cx="2676024" cy="218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9416">
            <a:off x="6466857" y="2264936"/>
            <a:ext cx="2317869" cy="130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Nintendo Co. Ltd.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80825" y="252075"/>
            <a:ext cx="7543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Gameplay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74675" y="1232438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Describes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play (what players </a:t>
            </a: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in the game and defines the connection between a game and a player.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“The structures of player interaction with the game system and with other players in the game.”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Mario Wonders:</a:t>
            </a:r>
            <a:endParaRPr b="1"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2D platformer in an imaginary setting, where the character called Mario, controlled by a player, fights monsters and tries to save Princess Peach.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25" y="1510112"/>
            <a:ext cx="3774725" cy="2123275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/>
        </p:nvSpPr>
        <p:spPr>
          <a:xfrm>
            <a:off x="180825" y="252075"/>
            <a:ext cx="5704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Shaders</a:t>
            </a: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: Examples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8" name="Google Shape;478;p62"/>
          <p:cNvGrpSpPr/>
          <p:nvPr/>
        </p:nvGrpSpPr>
        <p:grpSpPr>
          <a:xfrm>
            <a:off x="1043888" y="1551951"/>
            <a:ext cx="3625951" cy="2394499"/>
            <a:chOff x="358725" y="1551951"/>
            <a:chExt cx="3625951" cy="2394499"/>
          </a:xfrm>
        </p:grpSpPr>
        <p:sp>
          <p:nvSpPr>
            <p:cNvPr id="479" name="Google Shape;479;p62"/>
            <p:cNvSpPr txBox="1"/>
            <p:nvPr/>
          </p:nvSpPr>
          <p:spPr>
            <a:xfrm>
              <a:off x="1315350" y="3665650"/>
              <a:ext cx="1712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0212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Jet Set Radio</a:t>
              </a:r>
              <a:endParaRPr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pic>
          <p:nvPicPr>
            <p:cNvPr id="480" name="Google Shape;48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8725" y="1551951"/>
              <a:ext cx="3625951" cy="203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62"/>
          <p:cNvGrpSpPr/>
          <p:nvPr/>
        </p:nvGrpSpPr>
        <p:grpSpPr>
          <a:xfrm>
            <a:off x="5510863" y="1249450"/>
            <a:ext cx="2589251" cy="2999475"/>
            <a:chOff x="4819275" y="1451738"/>
            <a:chExt cx="2589251" cy="2999475"/>
          </a:xfrm>
        </p:grpSpPr>
        <p:pic>
          <p:nvPicPr>
            <p:cNvPr id="482" name="Google Shape;482;p62"/>
            <p:cNvPicPr preferRelativeResize="0"/>
            <p:nvPr/>
          </p:nvPicPr>
          <p:blipFill rotWithShape="1">
            <a:blip r:embed="rId4">
              <a:alphaModFix/>
            </a:blip>
            <a:srcRect b="8767" l="0" r="0" t="0"/>
            <a:stretch/>
          </p:blipFill>
          <p:spPr>
            <a:xfrm>
              <a:off x="4819275" y="1451738"/>
              <a:ext cx="2589251" cy="1264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62"/>
            <p:cNvPicPr preferRelativeResize="0"/>
            <p:nvPr/>
          </p:nvPicPr>
          <p:blipFill rotWithShape="1">
            <a:blip r:embed="rId5">
              <a:alphaModFix/>
            </a:blip>
            <a:srcRect b="9346" l="0" r="0" t="0"/>
            <a:stretch/>
          </p:blipFill>
          <p:spPr>
            <a:xfrm>
              <a:off x="4819275" y="2784587"/>
              <a:ext cx="2589251" cy="1264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62"/>
            <p:cNvSpPr txBox="1"/>
            <p:nvPr/>
          </p:nvSpPr>
          <p:spPr>
            <a:xfrm>
              <a:off x="5257550" y="4170413"/>
              <a:ext cx="1712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20212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Pokemon Fire Red</a:t>
              </a:r>
              <a:endParaRPr sz="1100">
                <a:solidFill>
                  <a:srgbClr val="20212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85" name="Google Shape;485;p62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Sega Corporation, </a:t>
            </a: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Nintendo Co. Ltd. (left to right)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3" title="Group 3-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5488">
            <a:off x="-150493" y="-601180"/>
            <a:ext cx="9444986" cy="63458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3"/>
          <p:cNvSpPr txBox="1"/>
          <p:nvPr/>
        </p:nvSpPr>
        <p:spPr>
          <a:xfrm>
            <a:off x="1372650" y="901649"/>
            <a:ext cx="6398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Final </a:t>
            </a: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thoughts</a:t>
            </a:r>
            <a:r>
              <a:rPr b="1" lang="en-GB" sz="4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and reflections</a:t>
            </a:r>
            <a:endParaRPr b="1" sz="4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4"/>
          <p:cNvGrpSpPr/>
          <p:nvPr/>
        </p:nvGrpSpPr>
        <p:grpSpPr>
          <a:xfrm>
            <a:off x="180820" y="252075"/>
            <a:ext cx="6481058" cy="657300"/>
            <a:chOff x="180825" y="252075"/>
            <a:chExt cx="4489200" cy="657300"/>
          </a:xfrm>
        </p:grpSpPr>
        <p:sp>
          <p:nvSpPr>
            <p:cNvPr id="497" name="Google Shape;497;p64"/>
            <p:cNvSpPr txBox="1"/>
            <p:nvPr/>
          </p:nvSpPr>
          <p:spPr>
            <a:xfrm>
              <a:off x="180825" y="252075"/>
              <a:ext cx="44892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Explore other activities: Snake Game Design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8" name="Google Shape;498;p64"/>
            <p:cNvSpPr txBox="1"/>
            <p:nvPr/>
          </p:nvSpPr>
          <p:spPr>
            <a:xfrm>
              <a:off x="180825" y="634275"/>
              <a:ext cx="44892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🔗 st235.github.io/RoyalInstitution.IntroductionToGameDevelopment.v3 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99" name="Google Shape;4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651" y="1241075"/>
            <a:ext cx="6682250" cy="42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5" y="1932612"/>
            <a:ext cx="2239675" cy="261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65"/>
          <p:cNvGrpSpPr/>
          <p:nvPr/>
        </p:nvGrpSpPr>
        <p:grpSpPr>
          <a:xfrm>
            <a:off x="180828" y="252075"/>
            <a:ext cx="7832756" cy="802500"/>
            <a:chOff x="180825" y="252075"/>
            <a:chExt cx="4489200" cy="802500"/>
          </a:xfrm>
        </p:grpSpPr>
        <p:sp>
          <p:nvSpPr>
            <p:cNvPr id="506" name="Google Shape;506;p65"/>
            <p:cNvSpPr txBox="1"/>
            <p:nvPr/>
          </p:nvSpPr>
          <p:spPr>
            <a:xfrm>
              <a:off x="180825" y="252075"/>
              <a:ext cx="44892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2E2E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Explore other activities: Developing Snake Game</a:t>
              </a:r>
              <a:endParaRPr b="1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7" name="Google Shape;507;p65"/>
            <p:cNvSpPr txBox="1"/>
            <p:nvPr/>
          </p:nvSpPr>
          <p:spPr>
            <a:xfrm>
              <a:off x="180825" y="634275"/>
              <a:ext cx="4489200" cy="4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🔗  st235.github.io/RoyalInstitution.IntroductionToGameDevelopment.v2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2"/>
                  </a:solidFill>
                </a:rPr>
                <a:t>🎥  https://docs.google.com/presentation/d/1Mjba1zi_cBy_Yj6Ie7shPmTOuNbAomML247daykqZMo/edit</a:t>
              </a:r>
              <a:endParaRPr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08" name="Google Shape;5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1588600"/>
            <a:ext cx="3845327" cy="25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725" y="1662625"/>
            <a:ext cx="2079100" cy="24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225" y="1662628"/>
            <a:ext cx="2079100" cy="242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427200" y="1096950"/>
            <a:ext cx="8289600" cy="29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Further reading</a:t>
            </a:r>
            <a:endParaRPr b="1" sz="4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/>
        </p:nvSpPr>
        <p:spPr>
          <a:xfrm>
            <a:off x="180825" y="1409425"/>
            <a:ext cx="39576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 Programming Patterns is a collection of patterns and advice the author found in games that make code cleaner, easier to understand, and faster.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67"/>
          <p:cNvSpPr txBox="1"/>
          <p:nvPr/>
        </p:nvSpPr>
        <p:spPr>
          <a:xfrm>
            <a:off x="180825" y="252075"/>
            <a:ext cx="411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“Game Programming Patterns” by Robert Nystrom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7"/>
          <p:cNvSpPr txBox="1"/>
          <p:nvPr/>
        </p:nvSpPr>
        <p:spPr>
          <a:xfrm>
            <a:off x="180825" y="915288"/>
            <a:ext cx="4113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🔗 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gameprogrammingpatterns.com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51" y="1380562"/>
            <a:ext cx="2332950" cy="28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 txBox="1"/>
          <p:nvPr/>
        </p:nvSpPr>
        <p:spPr>
          <a:xfrm>
            <a:off x="180825" y="1409425"/>
            <a:ext cx="39576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 Engine Architecture covers both the theory and practice of game engine software development, bringing together complete coverage of a wide range of topics. The concepts and techniques described are the actual ones used by real game studios like Electronic Arts and Naughty Dog.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180825" y="252075"/>
            <a:ext cx="411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“Game Engine Architecture” by Jason Gregory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180825" y="915288"/>
            <a:ext cx="4113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🔗 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gameenginebook.com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47" y="1278975"/>
            <a:ext cx="2353176" cy="30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/>
        </p:nvSpPr>
        <p:spPr>
          <a:xfrm>
            <a:off x="4678425" y="1527925"/>
            <a:ext cx="39576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Students explore the design of such childhood games as Super Mario Bros., Legend of Zelda, and Portal in a quest to understand how video games themselves are implemented. Via lectures and hands-on projects, the course explores principles of 2D and 3D graphics, animation, sound, and collision detection using frameworks like Unity and LÖVE 2D, as well as languages like Lua and C#. 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69"/>
          <p:cNvSpPr txBox="1"/>
          <p:nvPr/>
        </p:nvSpPr>
        <p:spPr>
          <a:xfrm>
            <a:off x="180825" y="252075"/>
            <a:ext cx="411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CS50G: Introduction to game development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9"/>
          <p:cNvSpPr txBox="1"/>
          <p:nvPr/>
        </p:nvSpPr>
        <p:spPr>
          <a:xfrm>
            <a:off x="180825" y="915288"/>
            <a:ext cx="4113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🔗 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cs50.harvard.edu/games/2018/ 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50" y="1950435"/>
            <a:ext cx="3314975" cy="19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9"/>
          <p:cNvSpPr txBox="1"/>
          <p:nvPr/>
        </p:nvSpPr>
        <p:spPr>
          <a:xfrm rot="-1957255">
            <a:off x="2015521" y="3299753"/>
            <a:ext cx="3116987" cy="651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RETIRED</a:t>
            </a:r>
            <a:endParaRPr sz="18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/>
        </p:nvSpPr>
        <p:spPr>
          <a:xfrm>
            <a:off x="180825" y="1409425"/>
            <a:ext cx="39576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Lua is a powerful, efficient, lightweight, embeddable scripting language. It supports several programming styles: procedural, object-oriented, functional, data-driven, and data description.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180825" y="252075"/>
            <a:ext cx="411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Lua programming language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70"/>
          <p:cNvSpPr txBox="1"/>
          <p:nvPr/>
        </p:nvSpPr>
        <p:spPr>
          <a:xfrm>
            <a:off x="180825" y="915288"/>
            <a:ext cx="4113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🔗 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lua.org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8" name="Google Shape;5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146" y="1208712"/>
            <a:ext cx="2471999" cy="32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is a courtesy of Phaser Studio Inc</a:t>
            </a:r>
            <a:endParaRPr i="1"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71"/>
          <p:cNvSpPr txBox="1"/>
          <p:nvPr/>
        </p:nvSpPr>
        <p:spPr>
          <a:xfrm>
            <a:off x="180825" y="915300"/>
            <a:ext cx="39576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Phaser is a free, open-source </a:t>
            </a: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framework for making 2D games that run in a web browser. It's especially popular for </a:t>
            </a:r>
            <a:r>
              <a:rPr b="1"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r>
              <a:rPr lang="en-GB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1030">
            <a:off x="4852524" y="939574"/>
            <a:ext cx="3616699" cy="3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/>
        </p:nvSpPr>
        <p:spPr>
          <a:xfrm>
            <a:off x="180825" y="252075"/>
            <a:ext cx="411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Phaser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71"/>
          <p:cNvSpPr txBox="1"/>
          <p:nvPr/>
        </p:nvSpPr>
        <p:spPr>
          <a:xfrm>
            <a:off x="180825" y="915288"/>
            <a:ext cx="4113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🔗 </a:t>
            </a:r>
            <a:r>
              <a:rPr lang="en-GB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phaser.io</a:t>
            </a:r>
            <a:endParaRPr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332860">
            <a:off x="-476253" y="-614839"/>
            <a:ext cx="9948401" cy="6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372650" y="1385239"/>
            <a:ext cx="6398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QQ:</a:t>
            </a:r>
            <a:endParaRPr b="1" sz="36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What’s your favourite game?</a:t>
            </a:r>
            <a:endParaRPr b="1" sz="36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idx="1" type="body"/>
          </p:nvPr>
        </p:nvSpPr>
        <p:spPr>
          <a:xfrm>
            <a:off x="427200" y="1096950"/>
            <a:ext cx="8289600" cy="29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 for attention!</a:t>
            </a:r>
            <a:endParaRPr b="1" sz="4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>
            <p:ph idx="1" type="body"/>
          </p:nvPr>
        </p:nvSpPr>
        <p:spPr>
          <a:xfrm>
            <a:off x="285400" y="1479275"/>
            <a:ext cx="811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Alex Dadukin</a:t>
            </a:r>
            <a:endParaRPr b="1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Software Engineer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*For any inquiries or questions contact Ben and he will kindly redirect them to me </a:t>
            </a:r>
            <a:endParaRPr sz="1000">
              <a:solidFill>
                <a:srgbClr val="66666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4670025" y="153600"/>
            <a:ext cx="39576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rules, actions, and interactions defined in a game.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Minecraft:</a:t>
            </a:r>
            <a:endParaRPr b="1"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Player can destroy one world block by clicking on it.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Monsters spawn at night.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Flappy Bird:</a:t>
            </a:r>
            <a:endParaRPr b="1"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Tubes collide.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 scrolls from </a:t>
            </a: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side.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Legend of Zelda:</a:t>
            </a:r>
            <a:endParaRPr b="1"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moves to another </a:t>
            </a: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dungeon</a:t>
            </a: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stepping over the edge of the screen.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can hit </a:t>
            </a: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monsters.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takes limited amount of damage.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Analogy:</a:t>
            </a:r>
            <a:r>
              <a:rPr i="1"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Mechanics are like grammar rules for a language.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80825" y="252075"/>
            <a:ext cx="448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Mechanics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5322">
            <a:off x="726287" y="1301850"/>
            <a:ext cx="2038452" cy="1145750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7289">
            <a:off x="2050837" y="2263350"/>
            <a:ext cx="2073716" cy="116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34631">
            <a:off x="726287" y="3306975"/>
            <a:ext cx="2038451" cy="1146629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9"/>
          <p:cNvSpPr txBox="1"/>
          <p:nvPr/>
        </p:nvSpPr>
        <p:spPr>
          <a:xfrm>
            <a:off x="0" y="4691400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*Images courtesy of Mojang Studios, DotGears Company Limited, 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Nintendo Co. Ltd. (top to bottom)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382728">
            <a:off x="-725789" y="-822139"/>
            <a:ext cx="10595572" cy="67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372650" y="1385239"/>
            <a:ext cx="6398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QQ:</a:t>
            </a:r>
            <a:endParaRPr b="1" sz="3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EFEFE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 are the game mechanics your favourite game implements?</a:t>
            </a:r>
            <a:endParaRPr b="1" sz="3200">
              <a:solidFill>
                <a:srgbClr val="FEFEFE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80825" y="252075"/>
            <a:ext cx="7543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End goal</a:t>
            </a:r>
            <a:endParaRPr b="1" sz="2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80825" y="1093200"/>
            <a:ext cx="3067500" cy="29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QQ: Why does a goal matter?</a:t>
            </a:r>
            <a:endParaRPr b="1"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Crazy Taxi: </a:t>
            </a:r>
            <a:endParaRPr b="1"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pick up and deliver as many passengers as possible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4624200" y="4691475"/>
            <a:ext cx="45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*Image courtesy of Sega Corporation</a:t>
            </a:r>
            <a:endParaRPr i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62" y="1093200"/>
            <a:ext cx="5254475" cy="2957099"/>
          </a:xfrm>
          <a:prstGeom prst="rect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